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6" r:id="rId5"/>
    <p:sldId id="258" r:id="rId6"/>
    <p:sldId id="259" r:id="rId7"/>
    <p:sldId id="261" r:id="rId8"/>
    <p:sldId id="262" r:id="rId9"/>
    <p:sldId id="264" r:id="rId10"/>
    <p:sldId id="263" r:id="rId11"/>
    <p:sldId id="267" r:id="rId12"/>
    <p:sldId id="260" r:id="rId13"/>
  </p:sldIdLst>
  <p:sldSz cx="9144000" cy="6858000" type="screen4x3"/>
  <p:notesSz cx="7010400" cy="92964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63" d="100"/>
          <a:sy n="63" d="100"/>
        </p:scale>
        <p:origin x="-201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99333485-CE6F-46F8-AF89-F95E8BF0FCC6}" type="datetimeFigureOut">
              <a:rPr lang="es-HN" smtClean="0"/>
              <a:pPr/>
              <a:t>16/11/2013</a:t>
            </a:fld>
            <a:endParaRPr lang="es-HN"/>
          </a:p>
        </p:txBody>
      </p:sp>
      <p:sp>
        <p:nvSpPr>
          <p:cNvPr id="19" name="18 Marcador de pie de página"/>
          <p:cNvSpPr>
            <a:spLocks noGrp="1"/>
          </p:cNvSpPr>
          <p:nvPr>
            <p:ph type="ftr" sz="quarter" idx="11"/>
          </p:nvPr>
        </p:nvSpPr>
        <p:spPr/>
        <p:txBody>
          <a:bodyPr/>
          <a:lstStyle/>
          <a:p>
            <a:endParaRPr lang="es-HN"/>
          </a:p>
        </p:txBody>
      </p:sp>
      <p:sp>
        <p:nvSpPr>
          <p:cNvPr id="27" name="26 Marcador de número de diapositiva"/>
          <p:cNvSpPr>
            <a:spLocks noGrp="1"/>
          </p:cNvSpPr>
          <p:nvPr>
            <p:ph type="sldNum" sz="quarter" idx="12"/>
          </p:nvPr>
        </p:nvSpPr>
        <p:spPr/>
        <p:txBody>
          <a:bodyPr/>
          <a:lstStyle/>
          <a:p>
            <a:fld id="{C4AFF96F-27F9-4DE0-8306-72EA2DF55543}" type="slidenum">
              <a:rPr lang="es-HN" smtClean="0"/>
              <a:pPr/>
              <a:t>‹Nº›</a:t>
            </a:fld>
            <a:endParaRPr lang="es-H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9333485-CE6F-46F8-AF89-F95E8BF0FCC6}" type="datetimeFigureOut">
              <a:rPr lang="es-HN" smtClean="0"/>
              <a:pPr/>
              <a:t>16/11/2013</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C4AFF96F-27F9-4DE0-8306-72EA2DF55543}" type="slidenum">
              <a:rPr lang="es-HN" smtClean="0"/>
              <a:pPr/>
              <a:t>‹Nº›</a:t>
            </a:fld>
            <a:endParaRPr lang="es-H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9333485-CE6F-46F8-AF89-F95E8BF0FCC6}" type="datetimeFigureOut">
              <a:rPr lang="es-HN" smtClean="0"/>
              <a:pPr/>
              <a:t>16/11/2013</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C4AFF96F-27F9-4DE0-8306-72EA2DF55543}" type="slidenum">
              <a:rPr lang="es-HN" smtClean="0"/>
              <a:pPr/>
              <a:t>‹Nº›</a:t>
            </a:fld>
            <a:endParaRPr lang="es-H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9333485-CE6F-46F8-AF89-F95E8BF0FCC6}" type="datetimeFigureOut">
              <a:rPr lang="es-HN" smtClean="0"/>
              <a:pPr/>
              <a:t>16/11/2013</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C4AFF96F-27F9-4DE0-8306-72EA2DF55543}" type="slidenum">
              <a:rPr lang="es-HN" smtClean="0"/>
              <a:pPr/>
              <a:t>‹Nº›</a:t>
            </a:fld>
            <a:endParaRPr lang="es-H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9333485-CE6F-46F8-AF89-F95E8BF0FCC6}" type="datetimeFigureOut">
              <a:rPr lang="es-HN" smtClean="0"/>
              <a:pPr/>
              <a:t>16/11/2013</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C4AFF96F-27F9-4DE0-8306-72EA2DF55543}" type="slidenum">
              <a:rPr lang="es-HN" smtClean="0"/>
              <a:pPr/>
              <a:t>‹Nº›</a:t>
            </a:fld>
            <a:endParaRPr lang="es-H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9333485-CE6F-46F8-AF89-F95E8BF0FCC6}" type="datetimeFigureOut">
              <a:rPr lang="es-HN" smtClean="0"/>
              <a:pPr/>
              <a:t>16/11/2013</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C4AFF96F-27F9-4DE0-8306-72EA2DF55543}" type="slidenum">
              <a:rPr lang="es-HN" smtClean="0"/>
              <a:pPr/>
              <a:t>‹Nº›</a:t>
            </a:fld>
            <a:endParaRPr lang="es-H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9333485-CE6F-46F8-AF89-F95E8BF0FCC6}" type="datetimeFigureOut">
              <a:rPr lang="es-HN" smtClean="0"/>
              <a:pPr/>
              <a:t>16/11/2013</a:t>
            </a:fld>
            <a:endParaRPr lang="es-HN"/>
          </a:p>
        </p:txBody>
      </p:sp>
      <p:sp>
        <p:nvSpPr>
          <p:cNvPr id="8" name="7 Marcador de pie de página"/>
          <p:cNvSpPr>
            <a:spLocks noGrp="1"/>
          </p:cNvSpPr>
          <p:nvPr>
            <p:ph type="ftr" sz="quarter" idx="11"/>
          </p:nvPr>
        </p:nvSpPr>
        <p:spPr/>
        <p:txBody>
          <a:bodyPr/>
          <a:lstStyle/>
          <a:p>
            <a:endParaRPr lang="es-HN"/>
          </a:p>
        </p:txBody>
      </p:sp>
      <p:sp>
        <p:nvSpPr>
          <p:cNvPr id="9" name="8 Marcador de número de diapositiva"/>
          <p:cNvSpPr>
            <a:spLocks noGrp="1"/>
          </p:cNvSpPr>
          <p:nvPr>
            <p:ph type="sldNum" sz="quarter" idx="12"/>
          </p:nvPr>
        </p:nvSpPr>
        <p:spPr/>
        <p:txBody>
          <a:bodyPr/>
          <a:lstStyle/>
          <a:p>
            <a:fld id="{C4AFF96F-27F9-4DE0-8306-72EA2DF55543}" type="slidenum">
              <a:rPr lang="es-HN" smtClean="0"/>
              <a:pPr/>
              <a:t>‹Nº›</a:t>
            </a:fld>
            <a:endParaRPr lang="es-H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9333485-CE6F-46F8-AF89-F95E8BF0FCC6}" type="datetimeFigureOut">
              <a:rPr lang="es-HN" smtClean="0"/>
              <a:pPr/>
              <a:t>16/11/2013</a:t>
            </a:fld>
            <a:endParaRPr lang="es-HN"/>
          </a:p>
        </p:txBody>
      </p:sp>
      <p:sp>
        <p:nvSpPr>
          <p:cNvPr id="4" name="3 Marcador de pie de página"/>
          <p:cNvSpPr>
            <a:spLocks noGrp="1"/>
          </p:cNvSpPr>
          <p:nvPr>
            <p:ph type="ftr" sz="quarter" idx="11"/>
          </p:nvPr>
        </p:nvSpPr>
        <p:spPr/>
        <p:txBody>
          <a:bodyPr/>
          <a:lstStyle/>
          <a:p>
            <a:endParaRPr lang="es-HN"/>
          </a:p>
        </p:txBody>
      </p:sp>
      <p:sp>
        <p:nvSpPr>
          <p:cNvPr id="5" name="4 Marcador de número de diapositiva"/>
          <p:cNvSpPr>
            <a:spLocks noGrp="1"/>
          </p:cNvSpPr>
          <p:nvPr>
            <p:ph type="sldNum" sz="quarter" idx="12"/>
          </p:nvPr>
        </p:nvSpPr>
        <p:spPr/>
        <p:txBody>
          <a:bodyPr/>
          <a:lstStyle/>
          <a:p>
            <a:fld id="{C4AFF96F-27F9-4DE0-8306-72EA2DF55543}" type="slidenum">
              <a:rPr lang="es-HN" smtClean="0"/>
              <a:pPr/>
              <a:t>‹Nº›</a:t>
            </a:fld>
            <a:endParaRPr lang="es-H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333485-CE6F-46F8-AF89-F95E8BF0FCC6}" type="datetimeFigureOut">
              <a:rPr lang="es-HN" smtClean="0"/>
              <a:pPr/>
              <a:t>16/11/2013</a:t>
            </a:fld>
            <a:endParaRPr lang="es-HN"/>
          </a:p>
        </p:txBody>
      </p:sp>
      <p:sp>
        <p:nvSpPr>
          <p:cNvPr id="3" name="2 Marcador de pie de página"/>
          <p:cNvSpPr>
            <a:spLocks noGrp="1"/>
          </p:cNvSpPr>
          <p:nvPr>
            <p:ph type="ftr" sz="quarter" idx="11"/>
          </p:nvPr>
        </p:nvSpPr>
        <p:spPr/>
        <p:txBody>
          <a:bodyPr/>
          <a:lstStyle/>
          <a:p>
            <a:endParaRPr lang="es-HN"/>
          </a:p>
        </p:txBody>
      </p:sp>
      <p:sp>
        <p:nvSpPr>
          <p:cNvPr id="4" name="3 Marcador de número de diapositiva"/>
          <p:cNvSpPr>
            <a:spLocks noGrp="1"/>
          </p:cNvSpPr>
          <p:nvPr>
            <p:ph type="sldNum" sz="quarter" idx="12"/>
          </p:nvPr>
        </p:nvSpPr>
        <p:spPr/>
        <p:txBody>
          <a:bodyPr/>
          <a:lstStyle/>
          <a:p>
            <a:fld id="{C4AFF96F-27F9-4DE0-8306-72EA2DF55543}" type="slidenum">
              <a:rPr lang="es-HN" smtClean="0"/>
              <a:pPr/>
              <a:t>‹Nº›</a:t>
            </a:fld>
            <a:endParaRPr lang="es-H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99333485-CE6F-46F8-AF89-F95E8BF0FCC6}" type="datetimeFigureOut">
              <a:rPr lang="es-HN" smtClean="0"/>
              <a:pPr/>
              <a:t>16/11/2013</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C4AFF96F-27F9-4DE0-8306-72EA2DF55543}" type="slidenum">
              <a:rPr lang="es-HN" smtClean="0"/>
              <a:pPr/>
              <a:t>‹Nº›</a:t>
            </a:fld>
            <a:endParaRPr lang="es-H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9333485-CE6F-46F8-AF89-F95E8BF0FCC6}" type="datetimeFigureOut">
              <a:rPr lang="es-HN" smtClean="0"/>
              <a:pPr/>
              <a:t>16/11/2013</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a:xfrm>
            <a:off x="8077200" y="6356350"/>
            <a:ext cx="609600" cy="365125"/>
          </a:xfrm>
        </p:spPr>
        <p:txBody>
          <a:bodyPr/>
          <a:lstStyle/>
          <a:p>
            <a:fld id="{C4AFF96F-27F9-4DE0-8306-72EA2DF55543}" type="slidenum">
              <a:rPr lang="es-HN" smtClean="0"/>
              <a:pPr/>
              <a:t>‹Nº›</a:t>
            </a:fld>
            <a:endParaRPr lang="es-HN"/>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9333485-CE6F-46F8-AF89-F95E8BF0FCC6}" type="datetimeFigureOut">
              <a:rPr lang="es-HN" smtClean="0"/>
              <a:pPr/>
              <a:t>16/11/2013</a:t>
            </a:fld>
            <a:endParaRPr lang="es-HN"/>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HN"/>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4AFF96F-27F9-4DE0-8306-72EA2DF55543}" type="slidenum">
              <a:rPr lang="es-HN" smtClean="0"/>
              <a:pPr/>
              <a:t>‹Nº›</a:t>
            </a:fld>
            <a:endParaRPr lang="es-HN"/>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http://www.laschonas.com/sites/all/themes/chonas/logo.png" TargetMode="External"/><Relationship Id="rId12"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jpeg"/><Relationship Id="rId4" Type="http://schemas.openxmlformats.org/officeDocument/2006/relationships/image" Target="../media/image6.png"/><Relationship Id="rId9" Type="http://schemas.openxmlformats.org/officeDocument/2006/relationships/image" Target="file:///C:\Users\propietario\Documents\Instituto%20Nacional%20de%20la%20Mujer,%20INAM%20Honduras_files\logoinam%20claro%20con%20titulos2.gi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file:///C:\Users\propietario\Documents\Instituto%20Nacional%20de%20la%20Mujer,%20INAM%20Honduras_files\logoinam%20claro%20con%20titulos2.gif" TargetMode="Externa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http://www.laschonas.com/sites/all/themes/chonas/logo.png" TargetMode="External"/><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3513153"/>
          </a:xfrm>
        </p:spPr>
        <p:txBody>
          <a:bodyPr>
            <a:normAutofit fontScale="90000"/>
          </a:bodyPr>
          <a:lstStyle/>
          <a:p>
            <a:r>
              <a:rPr lang="es-ES" dirty="0"/>
              <a:t>“Protocolo </a:t>
            </a:r>
            <a:r>
              <a:rPr lang="es-ES" dirty="0" smtClean="0"/>
              <a:t>de Atención Integral a Víctimas de </a:t>
            </a:r>
            <a:r>
              <a:rPr lang="es-ES" smtClean="0"/>
              <a:t>la Violencia </a:t>
            </a:r>
            <a:r>
              <a:rPr lang="es-ES" dirty="0" smtClean="0"/>
              <a:t>contra </a:t>
            </a:r>
            <a:r>
              <a:rPr lang="es-ES" smtClean="0"/>
              <a:t>la Mujer </a:t>
            </a:r>
            <a:r>
              <a:rPr lang="es-ES" dirty="0" smtClean="0"/>
              <a:t>en supuestos de Violencia Doméstica y Violencia Intrafamiliar” </a:t>
            </a:r>
            <a:endParaRPr lang="es-HN" dirty="0"/>
          </a:p>
        </p:txBody>
      </p:sp>
      <p:pic>
        <p:nvPicPr>
          <p:cNvPr id="1026" name="Picture 2" descr="LogoPJ"/>
          <p:cNvPicPr>
            <a:picLocks noChangeAspect="1" noChangeArrowheads="1"/>
          </p:cNvPicPr>
          <p:nvPr/>
        </p:nvPicPr>
        <p:blipFill>
          <a:blip r:embed="rId2" cstate="print"/>
          <a:srcRect t="16341" r="9570" b="18553"/>
          <a:stretch>
            <a:fillRect/>
          </a:stretch>
        </p:blipFill>
        <p:spPr bwMode="auto">
          <a:xfrm>
            <a:off x="0" y="5286388"/>
            <a:ext cx="2726429" cy="157161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Siguiente Fase</a:t>
            </a:r>
            <a:endParaRPr lang="es-HN" dirty="0"/>
          </a:p>
        </p:txBody>
      </p:sp>
      <p:sp>
        <p:nvSpPr>
          <p:cNvPr id="3" name="2 Marcador de contenido"/>
          <p:cNvSpPr>
            <a:spLocks noGrp="1"/>
          </p:cNvSpPr>
          <p:nvPr>
            <p:ph idx="1"/>
          </p:nvPr>
        </p:nvSpPr>
        <p:spPr/>
        <p:txBody>
          <a:bodyPr/>
          <a:lstStyle/>
          <a:p>
            <a:pPr>
              <a:buNone/>
            </a:pPr>
            <a:r>
              <a:rPr lang="es-ES" sz="2000" dirty="0" smtClean="0"/>
              <a:t>MONITOREO Y SEGUIMIENTO</a:t>
            </a:r>
          </a:p>
          <a:p>
            <a:pPr>
              <a:buNone/>
            </a:pPr>
            <a:endParaRPr lang="es-ES" sz="2000" dirty="0" smtClean="0"/>
          </a:p>
          <a:p>
            <a:pPr algn="just"/>
            <a:r>
              <a:rPr lang="es-ES" sz="2000" dirty="0" smtClean="0">
                <a:latin typeface="+mj-lt"/>
              </a:rPr>
              <a:t>Actualmente estamos en el proceso de diseñar los instrumentos y mecanismos de monitoreo por parte del equipo nacional para medir la efectividad del protocolo, ya que para el mes de enero se tiene previsto iniciar su implementación.</a:t>
            </a:r>
          </a:p>
          <a:p>
            <a:endParaRPr lang="es-HN" dirty="0"/>
          </a:p>
        </p:txBody>
      </p:sp>
      <p:pic>
        <p:nvPicPr>
          <p:cNvPr id="4" name="Picture 2" descr="LogoPJ"/>
          <p:cNvPicPr>
            <a:picLocks noChangeAspect="1" noChangeArrowheads="1"/>
          </p:cNvPicPr>
          <p:nvPr/>
        </p:nvPicPr>
        <p:blipFill>
          <a:blip r:embed="rId2" cstate="print"/>
          <a:srcRect t="16341" r="9570" b="18553"/>
          <a:stretch>
            <a:fillRect/>
          </a:stretch>
        </p:blipFill>
        <p:spPr bwMode="auto">
          <a:xfrm>
            <a:off x="7143768" y="785794"/>
            <a:ext cx="1630363" cy="939800"/>
          </a:xfrm>
          <a:prstGeom prst="rect">
            <a:avLst/>
          </a:prstGeom>
          <a:noFill/>
          <a:ln w="9525">
            <a:noFill/>
            <a:miter lim="800000"/>
            <a:headEnd/>
            <a:tailEnd/>
          </a:ln>
        </p:spPr>
      </p:pic>
      <p:pic>
        <p:nvPicPr>
          <p:cNvPr id="5" name="4 Imagen"/>
          <p:cNvPicPr>
            <a:picLocks noChangeAspect="1"/>
          </p:cNvPicPr>
          <p:nvPr/>
        </p:nvPicPr>
        <p:blipFill rotWithShape="1">
          <a:blip r:embed="rId3">
            <a:extLst>
              <a:ext uri="{28A0092B-C50C-407E-A947-70E740481C1C}">
                <a14:useLocalDpi xmlns="" xmlns:a14="http://schemas.microsoft.com/office/drawing/2010/main" val="0"/>
              </a:ext>
            </a:extLst>
          </a:blip>
          <a:srcRect l="5040" t="9188" r="12031"/>
          <a:stretch/>
        </p:blipFill>
        <p:spPr>
          <a:xfrm flipH="1">
            <a:off x="5872256" y="3606655"/>
            <a:ext cx="2880320" cy="2857500"/>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Siguiente Fase</a:t>
            </a:r>
            <a:endParaRPr lang="es-HN" dirty="0"/>
          </a:p>
        </p:txBody>
      </p:sp>
      <p:sp>
        <p:nvSpPr>
          <p:cNvPr id="3" name="2 Marcador de contenido"/>
          <p:cNvSpPr>
            <a:spLocks noGrp="1"/>
          </p:cNvSpPr>
          <p:nvPr>
            <p:ph idx="1"/>
          </p:nvPr>
        </p:nvSpPr>
        <p:spPr/>
        <p:txBody>
          <a:bodyPr/>
          <a:lstStyle/>
          <a:p>
            <a:pPr>
              <a:buNone/>
            </a:pPr>
            <a:r>
              <a:rPr lang="es-ES" sz="2000" dirty="0" smtClean="0"/>
              <a:t>MONITOREO Y SEGUIMIENTO</a:t>
            </a:r>
          </a:p>
          <a:p>
            <a:pPr>
              <a:buNone/>
            </a:pPr>
            <a:endParaRPr lang="es-ES" sz="2000" dirty="0" smtClean="0"/>
          </a:p>
          <a:p>
            <a:pPr algn="just"/>
            <a:r>
              <a:rPr lang="es-ES" sz="2000" dirty="0" smtClean="0">
                <a:latin typeface="+mj-lt"/>
              </a:rPr>
              <a:t>Una vez iniciada la Implementación, el proyecto tiene previsto para el año 2014 como etapa final de esta fase, brindar pasantías de aprendizaje para los gestores de justicia que se hayan destacado en la implementación del protocolo.</a:t>
            </a:r>
            <a:endParaRPr lang="es-HN" sz="2000" dirty="0" smtClean="0">
              <a:latin typeface="+mj-lt"/>
            </a:endParaRPr>
          </a:p>
          <a:p>
            <a:pPr algn="just"/>
            <a:endParaRPr lang="es-HN" sz="2000" dirty="0" smtClean="0">
              <a:latin typeface="+mj-lt"/>
            </a:endParaRPr>
          </a:p>
          <a:p>
            <a:pPr algn="just"/>
            <a:r>
              <a:rPr lang="es-HN" sz="2000" dirty="0" smtClean="0">
                <a:latin typeface="+mj-lt"/>
              </a:rPr>
              <a:t>Los gestores que hayan sido beneficiados con e</a:t>
            </a:r>
            <a:r>
              <a:rPr lang="es-HN" sz="2000" dirty="0" smtClean="0">
                <a:latin typeface="+mj-lt"/>
              </a:rPr>
              <a:t>stas pasantías deberán realizar los ajustes y m</a:t>
            </a:r>
            <a:r>
              <a:rPr lang="es-HN" sz="2000" dirty="0" smtClean="0">
                <a:latin typeface="+mj-lt"/>
              </a:rPr>
              <a:t>ejoras al protocolo, debiendo presentarlas al e</a:t>
            </a:r>
            <a:r>
              <a:rPr lang="es-HN" sz="2000" dirty="0" smtClean="0">
                <a:latin typeface="+mj-lt"/>
              </a:rPr>
              <a:t>quipo nacional para la replica del ciclo de capacitación.</a:t>
            </a:r>
            <a:endParaRPr lang="es-ES" sz="2000" dirty="0" smtClean="0">
              <a:latin typeface="+mj-lt"/>
            </a:endParaRPr>
          </a:p>
        </p:txBody>
      </p:sp>
      <p:pic>
        <p:nvPicPr>
          <p:cNvPr id="4" name="Picture 2" descr="LogoPJ"/>
          <p:cNvPicPr>
            <a:picLocks noChangeAspect="1" noChangeArrowheads="1"/>
          </p:cNvPicPr>
          <p:nvPr/>
        </p:nvPicPr>
        <p:blipFill>
          <a:blip r:embed="rId2" cstate="print"/>
          <a:srcRect t="16341" r="9570" b="18553"/>
          <a:stretch>
            <a:fillRect/>
          </a:stretch>
        </p:blipFill>
        <p:spPr bwMode="auto">
          <a:xfrm>
            <a:off x="7143768" y="785794"/>
            <a:ext cx="1630363" cy="939800"/>
          </a:xfrm>
          <a:prstGeom prst="rect">
            <a:avLst/>
          </a:prstGeom>
          <a:noFill/>
          <a:ln w="9525">
            <a:noFill/>
            <a:miter lim="800000"/>
            <a:headEnd/>
            <a:tailEnd/>
          </a:ln>
        </p:spPr>
      </p:pic>
      <p:pic>
        <p:nvPicPr>
          <p:cNvPr id="21" name="20 Imagen"/>
          <p:cNvPicPr>
            <a:picLocks noChangeAspect="1"/>
          </p:cNvPicPr>
          <p:nvPr/>
        </p:nvPicPr>
        <p:blipFill>
          <a:blip r:embed="rId3"/>
          <a:stretch>
            <a:fillRect/>
          </a:stretch>
        </p:blipFill>
        <p:spPr>
          <a:xfrm>
            <a:off x="5929322" y="5006540"/>
            <a:ext cx="2286016" cy="1712305"/>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643182"/>
            <a:ext cx="8229600" cy="1143000"/>
          </a:xfrm>
        </p:spPr>
        <p:txBody>
          <a:bodyPr/>
          <a:lstStyle/>
          <a:p>
            <a:pPr algn="ctr"/>
            <a:r>
              <a:rPr lang="es-MX" dirty="0" smtClean="0"/>
              <a:t>MUCHAS GRACIAS</a:t>
            </a:r>
            <a:endParaRPr lang="es-HN" dirty="0"/>
          </a:p>
        </p:txBody>
      </p:sp>
      <p:pic>
        <p:nvPicPr>
          <p:cNvPr id="5" name="Picture 2" descr="LogoPJ"/>
          <p:cNvPicPr>
            <a:picLocks noChangeAspect="1" noChangeArrowheads="1"/>
          </p:cNvPicPr>
          <p:nvPr/>
        </p:nvPicPr>
        <p:blipFill>
          <a:blip r:embed="rId2" cstate="print"/>
          <a:srcRect t="16341" r="9570" b="18553"/>
          <a:stretch>
            <a:fillRect/>
          </a:stretch>
        </p:blipFill>
        <p:spPr bwMode="auto">
          <a:xfrm>
            <a:off x="3143240" y="1285860"/>
            <a:ext cx="2726471" cy="157163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Resumen del Proyecto</a:t>
            </a:r>
            <a:endParaRPr lang="es-HN" dirty="0"/>
          </a:p>
        </p:txBody>
      </p:sp>
      <p:sp>
        <p:nvSpPr>
          <p:cNvPr id="3" name="2 Marcador de contenido"/>
          <p:cNvSpPr>
            <a:spLocks noGrp="1"/>
          </p:cNvSpPr>
          <p:nvPr>
            <p:ph idx="1"/>
          </p:nvPr>
        </p:nvSpPr>
        <p:spPr/>
        <p:txBody>
          <a:bodyPr>
            <a:normAutofit/>
          </a:bodyPr>
          <a:lstStyle/>
          <a:p>
            <a:pPr algn="just">
              <a:buNone/>
            </a:pPr>
            <a:r>
              <a:rPr lang="es-HN" dirty="0" smtClean="0"/>
              <a:t>	Honduras cuenta con 2 ámbitos de protección a mujeres víctimas de violencia.</a:t>
            </a:r>
            <a:endParaRPr lang="es-HN" dirty="0">
              <a:latin typeface="+mj-lt"/>
            </a:endParaRPr>
          </a:p>
        </p:txBody>
      </p:sp>
      <p:pic>
        <p:nvPicPr>
          <p:cNvPr id="2050" name="Picture 2" descr="LogoPJ"/>
          <p:cNvPicPr>
            <a:picLocks noChangeAspect="1" noChangeArrowheads="1"/>
          </p:cNvPicPr>
          <p:nvPr/>
        </p:nvPicPr>
        <p:blipFill>
          <a:blip r:embed="rId2" cstate="print"/>
          <a:srcRect t="16341" r="9570" b="18553"/>
          <a:stretch>
            <a:fillRect/>
          </a:stretch>
        </p:blipFill>
        <p:spPr bwMode="auto">
          <a:xfrm>
            <a:off x="7143768" y="785794"/>
            <a:ext cx="1630363" cy="939800"/>
          </a:xfrm>
          <a:prstGeom prst="rect">
            <a:avLst/>
          </a:prstGeom>
          <a:noFill/>
          <a:ln w="9525">
            <a:noFill/>
            <a:miter lim="800000"/>
            <a:headEnd/>
            <a:tailEnd/>
          </a:ln>
        </p:spPr>
      </p:pic>
      <p:sp>
        <p:nvSpPr>
          <p:cNvPr id="5" name="4 Rectángulo redondeado"/>
          <p:cNvSpPr/>
          <p:nvPr/>
        </p:nvSpPr>
        <p:spPr>
          <a:xfrm>
            <a:off x="1214414" y="3214686"/>
            <a:ext cx="2286016" cy="2786082"/>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HN" dirty="0" smtClean="0">
                <a:solidFill>
                  <a:schemeClr val="tx1"/>
                </a:solidFill>
              </a:rPr>
              <a:t>CIVIL</a:t>
            </a:r>
          </a:p>
          <a:p>
            <a:pPr algn="ctr"/>
            <a:endParaRPr lang="es-HN" dirty="0" smtClean="0">
              <a:solidFill>
                <a:schemeClr val="tx1"/>
              </a:solidFill>
            </a:endParaRPr>
          </a:p>
          <a:p>
            <a:pPr algn="ctr"/>
            <a:r>
              <a:rPr lang="es-HN" dirty="0" smtClean="0">
                <a:solidFill>
                  <a:schemeClr val="tx1"/>
                </a:solidFill>
              </a:rPr>
              <a:t>Violencia Doméstica</a:t>
            </a:r>
            <a:endParaRPr lang="es-HN" dirty="0">
              <a:solidFill>
                <a:schemeClr val="tx1"/>
              </a:solidFill>
            </a:endParaRPr>
          </a:p>
        </p:txBody>
      </p:sp>
      <p:sp>
        <p:nvSpPr>
          <p:cNvPr id="6" name="5 Rectángulo redondeado"/>
          <p:cNvSpPr/>
          <p:nvPr/>
        </p:nvSpPr>
        <p:spPr>
          <a:xfrm>
            <a:off x="5214942" y="3214686"/>
            <a:ext cx="2286016" cy="2786082"/>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HN" dirty="0" smtClean="0">
                <a:solidFill>
                  <a:schemeClr val="tx1"/>
                </a:solidFill>
              </a:rPr>
              <a:t>PENAL</a:t>
            </a:r>
          </a:p>
          <a:p>
            <a:pPr algn="ctr"/>
            <a:endParaRPr lang="es-HN" dirty="0" smtClean="0">
              <a:solidFill>
                <a:schemeClr val="tx1"/>
              </a:solidFill>
            </a:endParaRPr>
          </a:p>
          <a:p>
            <a:pPr algn="ctr"/>
            <a:r>
              <a:rPr lang="es-HN" dirty="0" smtClean="0">
                <a:solidFill>
                  <a:schemeClr val="tx1"/>
                </a:solidFill>
              </a:rPr>
              <a:t>Violencia Intrafamiliar</a:t>
            </a:r>
            <a:endParaRPr lang="es-HN"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Resumen del Proyecto</a:t>
            </a:r>
            <a:endParaRPr lang="es-HN" dirty="0"/>
          </a:p>
        </p:txBody>
      </p:sp>
      <p:sp>
        <p:nvSpPr>
          <p:cNvPr id="3" name="2 Marcador de contenido"/>
          <p:cNvSpPr>
            <a:spLocks noGrp="1"/>
          </p:cNvSpPr>
          <p:nvPr>
            <p:ph idx="1"/>
          </p:nvPr>
        </p:nvSpPr>
        <p:spPr/>
        <p:txBody>
          <a:bodyPr>
            <a:normAutofit/>
          </a:bodyPr>
          <a:lstStyle/>
          <a:p>
            <a:pPr algn="just">
              <a:buNone/>
            </a:pPr>
            <a:r>
              <a:rPr lang="es-HN" dirty="0" smtClean="0"/>
              <a:t>	Contamos con 3 Juzgados Especializados en el ámbito Civil: Francisco Morazán, Cortes y La Ceiba.</a:t>
            </a:r>
          </a:p>
        </p:txBody>
      </p:sp>
      <p:pic>
        <p:nvPicPr>
          <p:cNvPr id="2050" name="Picture 2" descr="LogoPJ"/>
          <p:cNvPicPr>
            <a:picLocks noChangeAspect="1" noChangeArrowheads="1"/>
          </p:cNvPicPr>
          <p:nvPr/>
        </p:nvPicPr>
        <p:blipFill>
          <a:blip r:embed="rId2" cstate="print"/>
          <a:srcRect t="16341" r="9570" b="18553"/>
          <a:stretch>
            <a:fillRect/>
          </a:stretch>
        </p:blipFill>
        <p:spPr bwMode="auto">
          <a:xfrm>
            <a:off x="7143768" y="785794"/>
            <a:ext cx="1630363" cy="939800"/>
          </a:xfrm>
          <a:prstGeom prst="rect">
            <a:avLst/>
          </a:prstGeom>
          <a:noFill/>
          <a:ln w="9525">
            <a:noFill/>
            <a:miter lim="800000"/>
            <a:headEnd/>
            <a:tailEnd/>
          </a:ln>
        </p:spPr>
      </p:pic>
      <p:pic>
        <p:nvPicPr>
          <p:cNvPr id="6" name="5 Imagen" descr="mapa honduras.png"/>
          <p:cNvPicPr>
            <a:picLocks noChangeAspect="1"/>
          </p:cNvPicPr>
          <p:nvPr/>
        </p:nvPicPr>
        <p:blipFill>
          <a:blip r:embed="rId3"/>
          <a:stretch>
            <a:fillRect/>
          </a:stretch>
        </p:blipFill>
        <p:spPr>
          <a:xfrm>
            <a:off x="1785918" y="3070196"/>
            <a:ext cx="5500726" cy="3416239"/>
          </a:xfrm>
          <a:prstGeom prst="rect">
            <a:avLst/>
          </a:prstGeom>
          <a:ln>
            <a:solidFill>
              <a:schemeClr val="tx1"/>
            </a:solidFill>
          </a:ln>
        </p:spPr>
      </p:pic>
      <p:sp>
        <p:nvSpPr>
          <p:cNvPr id="7" name="6 Estrella de 5 puntas"/>
          <p:cNvSpPr/>
          <p:nvPr/>
        </p:nvSpPr>
        <p:spPr>
          <a:xfrm>
            <a:off x="3786182" y="3857628"/>
            <a:ext cx="214314" cy="21431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8" name="7 Estrella de 5 puntas"/>
          <p:cNvSpPr/>
          <p:nvPr/>
        </p:nvSpPr>
        <p:spPr>
          <a:xfrm>
            <a:off x="3714744" y="5072074"/>
            <a:ext cx="214314" cy="21431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9" name="8 Estrella de 5 puntas"/>
          <p:cNvSpPr/>
          <p:nvPr/>
        </p:nvSpPr>
        <p:spPr>
          <a:xfrm>
            <a:off x="3000364" y="4071942"/>
            <a:ext cx="214314" cy="21431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Resumen del Proyecto</a:t>
            </a:r>
            <a:endParaRPr lang="es-HN" dirty="0"/>
          </a:p>
        </p:txBody>
      </p:sp>
      <p:sp>
        <p:nvSpPr>
          <p:cNvPr id="3" name="2 Marcador de contenido"/>
          <p:cNvSpPr>
            <a:spLocks noGrp="1"/>
          </p:cNvSpPr>
          <p:nvPr>
            <p:ph idx="1"/>
          </p:nvPr>
        </p:nvSpPr>
        <p:spPr/>
        <p:txBody>
          <a:bodyPr>
            <a:normAutofit fontScale="85000" lnSpcReduction="10000"/>
          </a:bodyPr>
          <a:lstStyle/>
          <a:p>
            <a:pPr algn="just">
              <a:buNone/>
            </a:pPr>
            <a:r>
              <a:rPr lang="es-HN" dirty="0" smtClean="0"/>
              <a:t>	Conforme las estadísticas del Poder Judicial, tomando como base el año 2009, los casos de violencia contra las mujeres se han incrementado en un rango aproximado </a:t>
            </a:r>
            <a:r>
              <a:rPr lang="es-HN" dirty="0" smtClean="0">
                <a:latin typeface="+mj-lt"/>
              </a:rPr>
              <a:t>25 %</a:t>
            </a:r>
            <a:r>
              <a:rPr lang="es-HN" dirty="0" smtClean="0"/>
              <a:t> anual, llegando en el año 2011 a </a:t>
            </a:r>
            <a:r>
              <a:rPr lang="es-HN" dirty="0" smtClean="0">
                <a:latin typeface="+mj-lt"/>
              </a:rPr>
              <a:t>15,864 </a:t>
            </a:r>
            <a:r>
              <a:rPr lang="es-HN" dirty="0" smtClean="0"/>
              <a:t>denuncias de violencia doméstica.</a:t>
            </a:r>
          </a:p>
          <a:p>
            <a:pPr algn="just">
              <a:buNone/>
            </a:pPr>
            <a:endParaRPr lang="es-HN" dirty="0" smtClean="0">
              <a:latin typeface="+mj-lt"/>
            </a:endParaRPr>
          </a:p>
          <a:p>
            <a:pPr marL="273050" indent="-9525" algn="just">
              <a:buNone/>
            </a:pPr>
            <a:r>
              <a:rPr lang="es-MX" dirty="0" smtClean="0">
                <a:latin typeface="+mj-lt"/>
              </a:rPr>
              <a:t>Es por esta situación que el Poder Judicial de Honduras tomó la decisión de </a:t>
            </a:r>
            <a:r>
              <a:rPr lang="es-ES" dirty="0" smtClean="0">
                <a:latin typeface="+mj-lt"/>
              </a:rPr>
              <a:t>establecer un sistema de pautas de actuación homogéneas y normalizadas a seguir por cada servicio profesional implicado (ámbitos judicial, policial, Fiscal, de salud, social, y educativo) que permitan mejorar la respuesta de las instituciones públicas en la persecución y sanción de los actos de violencia contra las mujeres, en la asistencia integral y adecuada protección de las mismas, a fin de evitar su victimización secundaria</a:t>
            </a:r>
            <a:r>
              <a:rPr lang="es-ES" i="1" dirty="0" smtClean="0">
                <a:latin typeface="+mj-lt"/>
              </a:rPr>
              <a:t>.</a:t>
            </a:r>
            <a:endParaRPr lang="es-HN" dirty="0">
              <a:latin typeface="+mj-lt"/>
            </a:endParaRPr>
          </a:p>
        </p:txBody>
      </p:sp>
      <p:pic>
        <p:nvPicPr>
          <p:cNvPr id="2050" name="Picture 2" descr="LogoPJ"/>
          <p:cNvPicPr>
            <a:picLocks noChangeAspect="1" noChangeArrowheads="1"/>
          </p:cNvPicPr>
          <p:nvPr/>
        </p:nvPicPr>
        <p:blipFill>
          <a:blip r:embed="rId2" cstate="print"/>
          <a:srcRect t="16341" r="9570" b="18553"/>
          <a:stretch>
            <a:fillRect/>
          </a:stretch>
        </p:blipFill>
        <p:spPr bwMode="auto">
          <a:xfrm>
            <a:off x="7143768" y="785794"/>
            <a:ext cx="1630363" cy="939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Actividades previstas</a:t>
            </a:r>
            <a:endParaRPr lang="es-HN" dirty="0"/>
          </a:p>
        </p:txBody>
      </p:sp>
      <p:sp>
        <p:nvSpPr>
          <p:cNvPr id="3" name="2 Marcador de contenido"/>
          <p:cNvSpPr>
            <a:spLocks noGrp="1"/>
          </p:cNvSpPr>
          <p:nvPr>
            <p:ph idx="1"/>
          </p:nvPr>
        </p:nvSpPr>
        <p:spPr>
          <a:xfrm>
            <a:off x="457200" y="1935480"/>
            <a:ext cx="8229600" cy="4636792"/>
          </a:xfrm>
        </p:spPr>
        <p:txBody>
          <a:bodyPr/>
          <a:lstStyle/>
          <a:p>
            <a:pPr>
              <a:buNone/>
            </a:pPr>
            <a:r>
              <a:rPr lang="es-MX" dirty="0" smtClean="0">
                <a:latin typeface="+mj-lt"/>
              </a:rPr>
              <a:t>El Proyecto se estructuró en 4 Etapas</a:t>
            </a:r>
          </a:p>
          <a:p>
            <a:pPr>
              <a:buNone/>
            </a:pPr>
            <a:endParaRPr lang="es-MX" sz="800" dirty="0" smtClean="0">
              <a:latin typeface="+mj-lt"/>
            </a:endParaRPr>
          </a:p>
          <a:p>
            <a:r>
              <a:rPr lang="es-ES" sz="2000" dirty="0" smtClean="0">
                <a:latin typeface="+mj-lt"/>
              </a:rPr>
              <a:t>INICIO DEL PROYECTO</a:t>
            </a:r>
          </a:p>
          <a:p>
            <a:pPr lvl="1"/>
            <a:r>
              <a:rPr lang="es-ES" sz="1800" dirty="0" smtClean="0">
                <a:latin typeface="+mj-lt"/>
              </a:rPr>
              <a:t>Conformar un equipo de trabajo que incluye a la Comisión interinstitucional que aborda esta temática.</a:t>
            </a:r>
          </a:p>
          <a:p>
            <a:r>
              <a:rPr lang="es-ES" sz="2000" dirty="0" smtClean="0">
                <a:latin typeface="+mj-lt"/>
              </a:rPr>
              <a:t>ELABORACIÓN DE BORRADOR Y VALIDACIÓN DE PROTOCOLO</a:t>
            </a:r>
          </a:p>
          <a:p>
            <a:pPr lvl="1"/>
            <a:r>
              <a:rPr lang="es-ES" sz="1800" dirty="0" smtClean="0">
                <a:latin typeface="+mj-lt"/>
              </a:rPr>
              <a:t>Validar el protocolo por parte de la Comisión Interinstitucional, la experta internacional y las autoridades correspondientes.</a:t>
            </a:r>
          </a:p>
          <a:p>
            <a:r>
              <a:rPr lang="es-ES" sz="2000" dirty="0" smtClean="0">
                <a:latin typeface="+mj-lt"/>
              </a:rPr>
              <a:t>DESARROLLO DE LA PARTE DE CAPACITACIÓN</a:t>
            </a:r>
          </a:p>
          <a:p>
            <a:pPr lvl="1"/>
            <a:r>
              <a:rPr lang="es-MX" sz="1800" dirty="0" smtClean="0">
                <a:latin typeface="+mj-lt"/>
              </a:rPr>
              <a:t>Elaborar un instructivo para capacitar sobre el protocolo a formadores y replicar a nivel nacional.</a:t>
            </a:r>
            <a:endParaRPr lang="es-HN" sz="1800" dirty="0" smtClean="0">
              <a:latin typeface="+mj-lt"/>
            </a:endParaRPr>
          </a:p>
          <a:p>
            <a:r>
              <a:rPr lang="es-ES" sz="2000" dirty="0" smtClean="0">
                <a:latin typeface="+mj-lt"/>
              </a:rPr>
              <a:t>MONITOREO Y SEGUIMIENTO</a:t>
            </a:r>
          </a:p>
          <a:p>
            <a:pPr lvl="1"/>
            <a:r>
              <a:rPr lang="es-MX" sz="1800" dirty="0" smtClean="0">
                <a:latin typeface="+mj-lt"/>
              </a:rPr>
              <a:t>Elaborar </a:t>
            </a:r>
            <a:r>
              <a:rPr lang="es-ES" sz="1800" dirty="0" smtClean="0">
                <a:latin typeface="+mj-lt"/>
              </a:rPr>
              <a:t>instrumentos y mecanismos de monitoreo por parte del equipo de trabajo para medir la efectividad del protocolo.</a:t>
            </a:r>
            <a:endParaRPr lang="es-HN" sz="1800" dirty="0" smtClean="0">
              <a:latin typeface="+mj-lt"/>
            </a:endParaRPr>
          </a:p>
          <a:p>
            <a:pPr>
              <a:buNone/>
            </a:pPr>
            <a:endParaRPr lang="es-HN" dirty="0" smtClean="0"/>
          </a:p>
          <a:p>
            <a:pPr>
              <a:buNone/>
            </a:pPr>
            <a:endParaRPr lang="es-HN" dirty="0">
              <a:latin typeface="+mj-lt"/>
            </a:endParaRPr>
          </a:p>
        </p:txBody>
      </p:sp>
      <p:pic>
        <p:nvPicPr>
          <p:cNvPr id="4" name="Picture 2" descr="LogoPJ"/>
          <p:cNvPicPr>
            <a:picLocks noChangeAspect="1" noChangeArrowheads="1"/>
          </p:cNvPicPr>
          <p:nvPr/>
        </p:nvPicPr>
        <p:blipFill>
          <a:blip r:embed="rId2" cstate="print"/>
          <a:srcRect t="16341" r="9570" b="18553"/>
          <a:stretch>
            <a:fillRect/>
          </a:stretch>
        </p:blipFill>
        <p:spPr bwMode="auto">
          <a:xfrm>
            <a:off x="7143768" y="785794"/>
            <a:ext cx="1630363" cy="939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Resultados obtenidos</a:t>
            </a:r>
            <a:endParaRPr lang="es-HN" dirty="0"/>
          </a:p>
        </p:txBody>
      </p:sp>
      <p:sp>
        <p:nvSpPr>
          <p:cNvPr id="3" name="2 Marcador de contenido"/>
          <p:cNvSpPr>
            <a:spLocks noGrp="1"/>
          </p:cNvSpPr>
          <p:nvPr>
            <p:ph idx="1"/>
          </p:nvPr>
        </p:nvSpPr>
        <p:spPr/>
        <p:txBody>
          <a:bodyPr/>
          <a:lstStyle/>
          <a:p>
            <a:pPr>
              <a:buNone/>
            </a:pPr>
            <a:r>
              <a:rPr lang="es-ES" sz="2000" dirty="0" smtClean="0">
                <a:latin typeface="+mj-lt"/>
              </a:rPr>
              <a:t>INICIO DEL PROYECTO</a:t>
            </a:r>
          </a:p>
          <a:p>
            <a:pPr algn="just"/>
            <a:r>
              <a:rPr lang="es-ES" sz="2000" dirty="0" smtClean="0">
                <a:latin typeface="+mj-lt"/>
              </a:rPr>
              <a:t>Se conformó un equipo nacional y un equipo técnico integrado por representantes de las instituciones vinculadas a la temática que conforman la Comisión Interinstitucional para el Seguimiento de la Aplicación de la Ley Contra la Violencia Doméstica, para la elaboración de un protocolo que articule los esfuerzos de cada institución en la atención a victimas de Violencia Doméstica y Violencia Intrafamiliar.</a:t>
            </a:r>
          </a:p>
          <a:p>
            <a:endParaRPr lang="es-HN" dirty="0"/>
          </a:p>
        </p:txBody>
      </p:sp>
      <p:pic>
        <p:nvPicPr>
          <p:cNvPr id="5" name="4 Imagen" descr="DSC03374.JPG"/>
          <p:cNvPicPr>
            <a:picLocks noChangeAspect="1"/>
          </p:cNvPicPr>
          <p:nvPr/>
        </p:nvPicPr>
        <p:blipFill>
          <a:blip r:embed="rId2" cstate="print"/>
          <a:stretch>
            <a:fillRect/>
          </a:stretch>
        </p:blipFill>
        <p:spPr>
          <a:xfrm>
            <a:off x="5453069" y="4071942"/>
            <a:ext cx="3449044" cy="2586783"/>
          </a:xfrm>
          <a:prstGeom prst="rect">
            <a:avLst/>
          </a:prstGeom>
        </p:spPr>
      </p:pic>
      <p:pic>
        <p:nvPicPr>
          <p:cNvPr id="6" name="Picture 2" descr="LogoPJ"/>
          <p:cNvPicPr>
            <a:picLocks noChangeAspect="1" noChangeArrowheads="1"/>
          </p:cNvPicPr>
          <p:nvPr/>
        </p:nvPicPr>
        <p:blipFill>
          <a:blip r:embed="rId3" cstate="print"/>
          <a:srcRect t="16341" r="9570" b="18553"/>
          <a:stretch>
            <a:fillRect/>
          </a:stretch>
        </p:blipFill>
        <p:spPr bwMode="auto">
          <a:xfrm>
            <a:off x="7143768" y="785794"/>
            <a:ext cx="1630363" cy="939800"/>
          </a:xfrm>
          <a:prstGeom prst="rect">
            <a:avLst/>
          </a:prstGeom>
          <a:noFill/>
          <a:ln w="9525">
            <a:noFill/>
            <a:miter lim="800000"/>
            <a:headEnd/>
            <a:tailEnd/>
          </a:ln>
        </p:spPr>
      </p:pic>
      <p:grpSp>
        <p:nvGrpSpPr>
          <p:cNvPr id="7" name="6 Grupo"/>
          <p:cNvGrpSpPr/>
          <p:nvPr/>
        </p:nvGrpSpPr>
        <p:grpSpPr>
          <a:xfrm>
            <a:off x="428596" y="4643446"/>
            <a:ext cx="4804016" cy="1451570"/>
            <a:chOff x="899592" y="4524213"/>
            <a:chExt cx="7130606" cy="2073139"/>
          </a:xfrm>
        </p:grpSpPr>
        <p:pic>
          <p:nvPicPr>
            <p:cNvPr id="8" name="Imagen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99592" y="4557250"/>
              <a:ext cx="1440160" cy="887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004048" y="4524213"/>
              <a:ext cx="1086967" cy="878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4" descr="Inicio"/>
            <p:cNvPicPr>
              <a:picLocks noChangeAspect="1" noChangeArrowheads="1"/>
            </p:cNvPicPr>
            <p:nvPr/>
          </p:nvPicPr>
          <p:blipFill rotWithShape="1">
            <a:blip r:embed="rId6" r:link="rId7">
              <a:extLst>
                <a:ext uri="{28A0092B-C50C-407E-A947-70E740481C1C}">
                  <a14:useLocalDpi xmlns="" xmlns:a14="http://schemas.microsoft.com/office/drawing/2010/main" val="0"/>
                </a:ext>
              </a:extLst>
            </a:blip>
            <a:srcRect t="2528" r="13448"/>
            <a:stretch/>
          </p:blipFill>
          <p:spPr bwMode="auto">
            <a:xfrm>
              <a:off x="2051720" y="5718423"/>
              <a:ext cx="843576" cy="878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5" descr="C:\Users\propietario\Documents\Instituto Nacional de la Mujer, INAM Honduras_files\logoinam claro con titulos2.gif"/>
            <p:cNvPicPr>
              <a:picLocks noChangeAspect="1" noChangeArrowheads="1"/>
            </p:cNvPicPr>
            <p:nvPr/>
          </p:nvPicPr>
          <p:blipFill>
            <a:blip r:embed="rId8" r:link="rId9" cstate="print">
              <a:extLst>
                <a:ext uri="{28A0092B-C50C-407E-A947-70E740481C1C}">
                  <a14:useLocalDpi xmlns="" xmlns:a14="http://schemas.microsoft.com/office/drawing/2010/main" val="0"/>
                </a:ext>
              </a:extLst>
            </a:blip>
            <a:srcRect/>
            <a:stretch>
              <a:fillRect/>
            </a:stretch>
          </p:blipFill>
          <p:spPr bwMode="auto">
            <a:xfrm>
              <a:off x="6540266" y="4587973"/>
              <a:ext cx="1489932" cy="878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6" descr="logo cali"/>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347864" y="5778202"/>
              <a:ext cx="2014537" cy="81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Imagen 1"/>
            <p:cNvPicPr>
              <a:picLocks noChangeAspect="1" noChangeArrowheads="1"/>
            </p:cNvPicPr>
            <p:nvPr/>
          </p:nvPicPr>
          <p:blipFill>
            <a:blip r:embed="rId11" cstate="print">
              <a:extLst>
                <a:ext uri="{28A0092B-C50C-407E-A947-70E740481C1C}">
                  <a14:useLocalDpi xmlns="" xmlns:a14="http://schemas.microsoft.com/office/drawing/2010/main" val="0"/>
                </a:ext>
              </a:extLst>
            </a:blip>
            <a:srcRect l="26907" t="32001" r="28198" b="46425"/>
            <a:stretch>
              <a:fillRect/>
            </a:stretch>
          </p:blipFill>
          <p:spPr bwMode="auto">
            <a:xfrm>
              <a:off x="2570609" y="4713113"/>
              <a:ext cx="1857375"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12"/>
            <a:stretch>
              <a:fillRect/>
            </a:stretch>
          </p:blipFill>
          <p:spPr bwMode="auto">
            <a:xfrm>
              <a:off x="5964006" y="5823095"/>
              <a:ext cx="829139" cy="669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Resultados obtenidos</a:t>
            </a:r>
            <a:endParaRPr lang="es-HN" dirty="0"/>
          </a:p>
        </p:txBody>
      </p:sp>
      <p:sp>
        <p:nvSpPr>
          <p:cNvPr id="3" name="2 Marcador de contenido"/>
          <p:cNvSpPr>
            <a:spLocks noGrp="1"/>
          </p:cNvSpPr>
          <p:nvPr>
            <p:ph idx="1"/>
          </p:nvPr>
        </p:nvSpPr>
        <p:spPr/>
        <p:txBody>
          <a:bodyPr/>
          <a:lstStyle/>
          <a:p>
            <a:pPr marL="0" indent="0">
              <a:buNone/>
            </a:pPr>
            <a:r>
              <a:rPr lang="es-ES" sz="2000" dirty="0" smtClean="0"/>
              <a:t>ELABORACIÓN DE BORRADOR Y VALIDACIÓN DE PROTOCOLO</a:t>
            </a:r>
          </a:p>
          <a:p>
            <a:pPr algn="just"/>
            <a:r>
              <a:rPr lang="es-ES" sz="2000" dirty="0" smtClean="0">
                <a:latin typeface="+mj-lt"/>
              </a:rPr>
              <a:t>Se realizaron talleres de revisión y validación del proyecto de protocolo por parte del Equipo técnico, obteniendo un documento validado por todas las instituciones vinculadas a la temática.</a:t>
            </a:r>
          </a:p>
          <a:p>
            <a:endParaRPr lang="es-HN" dirty="0"/>
          </a:p>
        </p:txBody>
      </p:sp>
      <p:pic>
        <p:nvPicPr>
          <p:cNvPr id="5" name="4 Imagen" descr="DSC03382.JPG"/>
          <p:cNvPicPr>
            <a:picLocks noChangeAspect="1"/>
          </p:cNvPicPr>
          <p:nvPr/>
        </p:nvPicPr>
        <p:blipFill>
          <a:blip r:embed="rId2" cstate="print"/>
          <a:stretch>
            <a:fillRect/>
          </a:stretch>
        </p:blipFill>
        <p:spPr>
          <a:xfrm>
            <a:off x="4714876" y="3625454"/>
            <a:ext cx="3925296" cy="2943973"/>
          </a:xfrm>
          <a:prstGeom prst="rect">
            <a:avLst/>
          </a:prstGeom>
        </p:spPr>
      </p:pic>
      <p:pic>
        <p:nvPicPr>
          <p:cNvPr id="1026" name="Picture 2"/>
          <p:cNvPicPr>
            <a:picLocks noChangeAspect="1" noChangeArrowheads="1"/>
          </p:cNvPicPr>
          <p:nvPr/>
        </p:nvPicPr>
        <p:blipFill>
          <a:blip r:embed="rId3"/>
          <a:srcRect l="34590" t="20508" r="35761" b="10156"/>
          <a:stretch>
            <a:fillRect/>
          </a:stretch>
        </p:blipFill>
        <p:spPr bwMode="auto">
          <a:xfrm>
            <a:off x="1643042" y="3714752"/>
            <a:ext cx="2173325" cy="2857520"/>
          </a:xfrm>
          <a:prstGeom prst="rect">
            <a:avLst/>
          </a:prstGeom>
          <a:noFill/>
          <a:ln w="9525">
            <a:solidFill>
              <a:srgbClr val="996633"/>
            </a:solidFill>
            <a:miter lim="800000"/>
            <a:headEnd/>
            <a:tailEnd/>
          </a:ln>
          <a:effectLst>
            <a:outerShdw blurRad="50800" dist="38100" dir="10800000" algn="r" rotWithShape="0">
              <a:prstClr val="black">
                <a:alpha val="40000"/>
              </a:prstClr>
            </a:outerShdw>
          </a:effectLst>
        </p:spPr>
      </p:pic>
      <p:pic>
        <p:nvPicPr>
          <p:cNvPr id="6" name="Picture 2" descr="LogoPJ"/>
          <p:cNvPicPr>
            <a:picLocks noChangeAspect="1" noChangeArrowheads="1"/>
          </p:cNvPicPr>
          <p:nvPr/>
        </p:nvPicPr>
        <p:blipFill>
          <a:blip r:embed="rId4" cstate="print"/>
          <a:srcRect t="16341" r="9570" b="18553"/>
          <a:stretch>
            <a:fillRect/>
          </a:stretch>
        </p:blipFill>
        <p:spPr bwMode="auto">
          <a:xfrm>
            <a:off x="7143768" y="785794"/>
            <a:ext cx="1630363" cy="939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Resultados obtenidos</a:t>
            </a:r>
            <a:endParaRPr lang="es-HN" dirty="0"/>
          </a:p>
        </p:txBody>
      </p:sp>
      <p:sp>
        <p:nvSpPr>
          <p:cNvPr id="3" name="2 Marcador de contenido"/>
          <p:cNvSpPr>
            <a:spLocks noGrp="1"/>
          </p:cNvSpPr>
          <p:nvPr>
            <p:ph idx="1"/>
          </p:nvPr>
        </p:nvSpPr>
        <p:spPr/>
        <p:txBody>
          <a:bodyPr/>
          <a:lstStyle/>
          <a:p>
            <a:pPr>
              <a:buNone/>
            </a:pPr>
            <a:r>
              <a:rPr lang="es-ES" sz="2000" dirty="0" smtClean="0"/>
              <a:t>DESARROLLO DE LA PARTE DE CAPACITACIÓN</a:t>
            </a:r>
          </a:p>
          <a:p>
            <a:pPr>
              <a:buNone/>
            </a:pPr>
            <a:endParaRPr lang="es-ES" sz="2000" dirty="0" smtClean="0"/>
          </a:p>
          <a:p>
            <a:pPr algn="just"/>
            <a:r>
              <a:rPr lang="es-ES" sz="2000" dirty="0" smtClean="0">
                <a:latin typeface="+mj-lt"/>
              </a:rPr>
              <a:t>Se elaboró el instructivo de formación para capacitadores y se llevaron a cabo dos talleres en las ciudades de Tegucigalpa y San Pedro Sula capacitando un total de 57 formadores, de los cuales 10 son hombres y 47 mujeres.</a:t>
            </a:r>
          </a:p>
          <a:p>
            <a:endParaRPr lang="es-HN" dirty="0"/>
          </a:p>
        </p:txBody>
      </p:sp>
      <p:pic>
        <p:nvPicPr>
          <p:cNvPr id="8" name="7 Imagen" descr="02-10-13 066.jpg"/>
          <p:cNvPicPr>
            <a:picLocks noChangeAspect="1"/>
          </p:cNvPicPr>
          <p:nvPr/>
        </p:nvPicPr>
        <p:blipFill>
          <a:blip r:embed="rId2" cstate="print"/>
          <a:stretch>
            <a:fillRect/>
          </a:stretch>
        </p:blipFill>
        <p:spPr>
          <a:xfrm>
            <a:off x="4857752" y="4000504"/>
            <a:ext cx="3722259" cy="2472247"/>
          </a:xfrm>
          <a:prstGeom prst="rect">
            <a:avLst/>
          </a:prstGeom>
        </p:spPr>
      </p:pic>
      <p:pic>
        <p:nvPicPr>
          <p:cNvPr id="9" name="8 Imagen" descr="02-10-13 067.jpg"/>
          <p:cNvPicPr>
            <a:picLocks noChangeAspect="1"/>
          </p:cNvPicPr>
          <p:nvPr/>
        </p:nvPicPr>
        <p:blipFill>
          <a:blip r:embed="rId3" cstate="print"/>
          <a:stretch>
            <a:fillRect/>
          </a:stretch>
        </p:blipFill>
        <p:spPr>
          <a:xfrm>
            <a:off x="785786" y="4000504"/>
            <a:ext cx="3722259" cy="2472247"/>
          </a:xfrm>
          <a:prstGeom prst="rect">
            <a:avLst/>
          </a:prstGeom>
        </p:spPr>
      </p:pic>
      <p:pic>
        <p:nvPicPr>
          <p:cNvPr id="6" name="Picture 2" descr="LogoPJ"/>
          <p:cNvPicPr>
            <a:picLocks noChangeAspect="1" noChangeArrowheads="1"/>
          </p:cNvPicPr>
          <p:nvPr/>
        </p:nvPicPr>
        <p:blipFill>
          <a:blip r:embed="rId4" cstate="print"/>
          <a:srcRect t="16341" r="9570" b="18553"/>
          <a:stretch>
            <a:fillRect/>
          </a:stretch>
        </p:blipFill>
        <p:spPr bwMode="auto">
          <a:xfrm>
            <a:off x="7143768" y="785794"/>
            <a:ext cx="1630363" cy="939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Siguiente fase</a:t>
            </a:r>
            <a:endParaRPr lang="es-HN" dirty="0"/>
          </a:p>
        </p:txBody>
      </p:sp>
      <p:sp>
        <p:nvSpPr>
          <p:cNvPr id="3" name="2 Marcador de contenido"/>
          <p:cNvSpPr>
            <a:spLocks noGrp="1"/>
          </p:cNvSpPr>
          <p:nvPr>
            <p:ph idx="1"/>
          </p:nvPr>
        </p:nvSpPr>
        <p:spPr/>
        <p:txBody>
          <a:bodyPr/>
          <a:lstStyle/>
          <a:p>
            <a:pPr>
              <a:buNone/>
            </a:pPr>
            <a:r>
              <a:rPr lang="es-ES" sz="2000" dirty="0" smtClean="0"/>
              <a:t>DESARROLLO DE LA PARTE DE CAPACITACIÓN</a:t>
            </a:r>
          </a:p>
          <a:p>
            <a:pPr>
              <a:buNone/>
            </a:pPr>
            <a:endParaRPr lang="es-ES" sz="800" dirty="0" smtClean="0"/>
          </a:p>
          <a:p>
            <a:pPr algn="just"/>
            <a:r>
              <a:rPr lang="es-ES" sz="2000" dirty="0" smtClean="0">
                <a:latin typeface="+mj-lt"/>
              </a:rPr>
              <a:t>Ya teniendo las capacidades de formación instaladas por medio de los módulos de capacitación y los facilitadores formados, se continuará con la capacitación por parte de las Escuelas de formación de las instituciones que conforman la Comisión dirigida de los gestores de justicia y de las demás instituciones vinculadas a la temática a nivel nacional para lograr institucionalizar dicho protocolo.</a:t>
            </a:r>
          </a:p>
          <a:p>
            <a:endParaRPr lang="es-HN" dirty="0"/>
          </a:p>
        </p:txBody>
      </p:sp>
      <p:pic>
        <p:nvPicPr>
          <p:cNvPr id="4" name="Picture 2" descr="LogoPJ"/>
          <p:cNvPicPr>
            <a:picLocks noChangeAspect="1" noChangeArrowheads="1"/>
          </p:cNvPicPr>
          <p:nvPr/>
        </p:nvPicPr>
        <p:blipFill>
          <a:blip r:embed="rId2" cstate="print"/>
          <a:srcRect t="16341" r="9570" b="18553"/>
          <a:stretch>
            <a:fillRect/>
          </a:stretch>
        </p:blipFill>
        <p:spPr bwMode="auto">
          <a:xfrm>
            <a:off x="7143768" y="785794"/>
            <a:ext cx="1630363" cy="939800"/>
          </a:xfrm>
          <a:prstGeom prst="rect">
            <a:avLst/>
          </a:prstGeom>
          <a:noFill/>
          <a:ln w="9525">
            <a:noFill/>
            <a:miter lim="800000"/>
            <a:headEnd/>
            <a:tailEnd/>
          </a:ln>
        </p:spPr>
      </p:pic>
      <p:grpSp>
        <p:nvGrpSpPr>
          <p:cNvPr id="12" name="11 Grupo"/>
          <p:cNvGrpSpPr/>
          <p:nvPr/>
        </p:nvGrpSpPr>
        <p:grpSpPr>
          <a:xfrm>
            <a:off x="899592" y="4524213"/>
            <a:ext cx="7130606" cy="2073139"/>
            <a:chOff x="899592" y="4524213"/>
            <a:chExt cx="7130606" cy="2073139"/>
          </a:xfrm>
        </p:grpSpPr>
        <p:pic>
          <p:nvPicPr>
            <p:cNvPr id="5" name="Imagen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99592" y="4557250"/>
              <a:ext cx="1440160" cy="887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04048" y="4524213"/>
              <a:ext cx="1086967" cy="878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 descr="Inicio"/>
            <p:cNvPicPr>
              <a:picLocks noChangeAspect="1" noChangeArrowheads="1"/>
            </p:cNvPicPr>
            <p:nvPr/>
          </p:nvPicPr>
          <p:blipFill rotWithShape="1">
            <a:blip r:embed="rId5" r:link="rId6">
              <a:extLst>
                <a:ext uri="{28A0092B-C50C-407E-A947-70E740481C1C}">
                  <a14:useLocalDpi xmlns="" xmlns:a14="http://schemas.microsoft.com/office/drawing/2010/main" val="0"/>
                </a:ext>
              </a:extLst>
            </a:blip>
            <a:srcRect t="2528" r="13448"/>
            <a:stretch/>
          </p:blipFill>
          <p:spPr bwMode="auto">
            <a:xfrm>
              <a:off x="2051720" y="5718423"/>
              <a:ext cx="843576" cy="878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 descr="C:\Users\propietario\Documents\Instituto Nacional de la Mujer, INAM Honduras_files\logoinam claro con titulos2.gif"/>
            <p:cNvPicPr>
              <a:picLocks noChangeAspect="1" noChangeArrowheads="1"/>
            </p:cNvPicPr>
            <p:nvPr/>
          </p:nvPicPr>
          <p:blipFill>
            <a:blip r:embed="rId7" r:link="rId8">
              <a:extLst>
                <a:ext uri="{28A0092B-C50C-407E-A947-70E740481C1C}">
                  <a14:useLocalDpi xmlns="" xmlns:a14="http://schemas.microsoft.com/office/drawing/2010/main" val="0"/>
                </a:ext>
              </a:extLst>
            </a:blip>
            <a:srcRect/>
            <a:stretch>
              <a:fillRect/>
            </a:stretch>
          </p:blipFill>
          <p:spPr bwMode="auto">
            <a:xfrm>
              <a:off x="6540266" y="4587973"/>
              <a:ext cx="1489932" cy="878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6" descr="logo cali"/>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347864" y="5778202"/>
              <a:ext cx="2014537" cy="81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Imagen 1"/>
            <p:cNvPicPr>
              <a:picLocks noChangeAspect="1" noChangeArrowheads="1"/>
            </p:cNvPicPr>
            <p:nvPr/>
          </p:nvPicPr>
          <p:blipFill>
            <a:blip r:embed="rId10">
              <a:extLst>
                <a:ext uri="{28A0092B-C50C-407E-A947-70E740481C1C}">
                  <a14:useLocalDpi xmlns="" xmlns:a14="http://schemas.microsoft.com/office/drawing/2010/main" val="0"/>
                </a:ext>
              </a:extLst>
            </a:blip>
            <a:srcRect l="26907" t="32001" r="28198" b="46425"/>
            <a:stretch>
              <a:fillRect/>
            </a:stretch>
          </p:blipFill>
          <p:spPr bwMode="auto">
            <a:xfrm>
              <a:off x="2570609" y="4713113"/>
              <a:ext cx="1857375" cy="62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11"/>
            <a:stretch>
              <a:fillRect/>
            </a:stretch>
          </p:blipFill>
          <p:spPr bwMode="auto">
            <a:xfrm>
              <a:off x="5964007" y="5809945"/>
              <a:ext cx="829139" cy="695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461</TotalTime>
  <Words>482</Words>
  <Application>Microsoft Office PowerPoint</Application>
  <PresentationFormat>Presentación en pantalla (4:3)</PresentationFormat>
  <Paragraphs>51</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Flujo</vt:lpstr>
      <vt:lpstr>“Protocolo de Atención Integral a Víctimas de la Violencia contra la Mujer en supuestos de Violencia Doméstica y Violencia Intrafamiliar” </vt:lpstr>
      <vt:lpstr>Resumen del Proyecto</vt:lpstr>
      <vt:lpstr>Resumen del Proyecto</vt:lpstr>
      <vt:lpstr>Resumen del Proyecto</vt:lpstr>
      <vt:lpstr>Actividades previstas</vt:lpstr>
      <vt:lpstr>Resultados obtenidos</vt:lpstr>
      <vt:lpstr>Resultados obtenidos</vt:lpstr>
      <vt:lpstr>Resultados obtenidos</vt:lpstr>
      <vt:lpstr>Siguiente fase</vt:lpstr>
      <vt:lpstr>Siguiente Fase</vt:lpstr>
      <vt:lpstr>Siguiente Fase</vt:lpstr>
      <vt:lpstr>MUCHAS GRACIAS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“Protocolo de Actuaciones y Buenas Prácticas en Violencia Doméstica y Violencia Intrafamiliar”</dc:title>
  <dc:creator>sbustillo</dc:creator>
  <cp:lastModifiedBy>rpaz</cp:lastModifiedBy>
  <cp:revision>36</cp:revision>
  <dcterms:created xsi:type="dcterms:W3CDTF">2013-11-14T20:10:22Z</dcterms:created>
  <dcterms:modified xsi:type="dcterms:W3CDTF">2013-11-16T22:04:02Z</dcterms:modified>
</cp:coreProperties>
</file>